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C553-A4EE-162C-8BCA-701EAAE80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5C653-FF94-9BD9-F401-5B7491015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09299-B8B1-B1D9-A578-564AB8ACA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EF48A-75BC-4C55-868E-3D1DE06155E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CF345-1556-E759-4FE7-87B29907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5C5E0-5708-E0BB-DF67-5FDE49650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6E98-EB6F-4167-9B34-CB5670877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807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F7DB-CE3B-49B7-1D6D-5EFC8B543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8F907-804C-CA98-9B46-4BF779F3E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57F89-B198-6915-E579-88AFED3E1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EF48A-75BC-4C55-868E-3D1DE06155E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A5043-39B9-B9E5-A4B4-19CB871AE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8366B-2C0C-E570-9C58-817B74C9F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6E98-EB6F-4167-9B34-CB5670877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4724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0F4CD1-C75E-4F09-B167-E510AA81F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0CE03-1813-5D8F-F0A4-FD9036465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02B87-8094-D2AF-B3F9-B51D07EB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EF48A-75BC-4C55-868E-3D1DE06155E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E612B-0BD7-65F3-B952-0BC98DA59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D4BE-3A68-DF97-65B0-CD60195D0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6E98-EB6F-4167-9B34-CB5670877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37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FEAC-6B40-A876-762F-A3E4964E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E51F5-7936-1A65-879A-413AF9A07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BE6A2-E1A3-B339-4E05-910E3B3CA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EF48A-75BC-4C55-868E-3D1DE06155E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ECC43-9AAA-780D-96EA-D70689BFD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0DE42-5A9F-B2F8-2A42-675C78552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6E98-EB6F-4167-9B34-CB5670877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5728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6EB0-397C-A29A-DFDA-9685ADABF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99BDA-52A0-221C-AB66-93386050A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FDFC5-CAFC-B053-A340-797A3AC37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EF48A-75BC-4C55-868E-3D1DE06155E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35782-17D4-7E80-5D2F-4E0084FDE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28949-AAD9-F22A-3C62-7A65C4F78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6E98-EB6F-4167-9B34-CB5670877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05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2952A-5482-13BE-76FA-4313EFF9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BBB4E-FB89-E630-A5C9-56EBAF9E6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FE86-C2DA-FE8F-AE14-C0DDE18F0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28660-A006-4DDB-3215-0F4AA002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EF48A-75BC-4C55-868E-3D1DE06155E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F5DC4-12A0-1994-A2EB-575A98710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6607F-71BA-7190-3CB0-7754EECF4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6E98-EB6F-4167-9B34-CB5670877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325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2CDD-3A70-C0D6-318B-BE646DC6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D2AC5-9388-E2C1-9D6C-016A88E9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D08A3-4D34-5470-3D44-18F5622B7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0E53F5-5708-40D8-BA9B-CCE3E338C8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28868-8968-0141-C2FE-82195CE14F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08F3A5-9CDB-591D-4A55-70CBAED8D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EF48A-75BC-4C55-868E-3D1DE06155E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B99E29-0D48-E26A-8B64-F69D2B72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DBAC9-7A39-2FBF-3853-390334022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6E98-EB6F-4167-9B34-CB5670877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238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B90C-4356-BF48-5311-F40B7A56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2E9DB-BA3A-C538-B4B5-EB797077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EF48A-75BC-4C55-868E-3D1DE06155E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4A198-5FE7-E41F-20C0-AD55A7E5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05D59-3D23-92A9-6CB8-4C3FAE4DC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6E98-EB6F-4167-9B34-CB5670877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508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471D9F-597D-4324-0070-ABC31202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EF48A-75BC-4C55-868E-3D1DE06155E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2650C7-B320-703D-271F-12060EF6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5739C-32A5-F3A2-C01B-F8C2A05E5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6E98-EB6F-4167-9B34-CB5670877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497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1D700-184C-1CE3-3132-94D26B86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F1901-B2DC-7401-2B2F-05CD53C1E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39D6A-C774-EDB8-D1E7-B3DE4C123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D398A-3629-0284-DB7B-9F57566AF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EF48A-75BC-4C55-868E-3D1DE06155E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E9CE5-0DF2-413E-F79B-D324CC63E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1F509-B4EC-9595-641E-82BA179A7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6E98-EB6F-4167-9B34-CB5670877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822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BF23-3A4B-0D23-1D55-1C71CFE0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FB4513-CBC0-4375-4170-F7F5A4AE0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BAFC2-7168-4C27-87BA-BA2D264A7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3FCB1-7FB8-FCCD-68B5-AB7E5FB6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EF48A-75BC-4C55-868E-3D1DE06155E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9589E-EC7E-2CC0-8D76-1F6D4D715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C1E26-A21B-3F7C-8DB7-0019F2E3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6E98-EB6F-4167-9B34-CB5670877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622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34BE40-7A72-6DCC-9460-B8DEB3CF1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1A959-045E-0FE3-5263-496776F3A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786C1-4DAC-6E1C-DAEA-0264716F40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9EF48A-75BC-4C55-868E-3D1DE06155E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42200-80CF-98E8-C66D-507D23393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6DF3B-53C2-D3B3-D4A2-34D3854EF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DE6E98-EB6F-4167-9B34-CB5670877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08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jpeg"/><Relationship Id="rId7" Type="http://schemas.openxmlformats.org/officeDocument/2006/relationships/image" Target="../media/image10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g"/><Relationship Id="rId4" Type="http://schemas.openxmlformats.org/officeDocument/2006/relationships/image" Target="../media/image4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7935-8942-69CB-7905-C7048A0ED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5920" y="235394"/>
            <a:ext cx="1127760" cy="240094"/>
          </a:xfrm>
        </p:spPr>
        <p:txBody>
          <a:bodyPr>
            <a:noAutofit/>
          </a:bodyPr>
          <a:lstStyle/>
          <a:p>
            <a:r>
              <a:rPr lang="en-US" sz="1000" dirty="0"/>
              <a:t>Banner 1</a:t>
            </a:r>
            <a:endParaRPr lang="en-IN" sz="1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84006-6727-EB87-462F-DBE5CF9FE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570" y="793656"/>
            <a:ext cx="10378440" cy="5641848"/>
          </a:xfrm>
        </p:spPr>
        <p:txBody>
          <a:bodyPr/>
          <a:lstStyle/>
          <a:p>
            <a:r>
              <a:rPr lang="en-US" dirty="0"/>
              <a:t>Vidyawadi since inception……</a:t>
            </a:r>
            <a:endParaRPr lang="en-IN" dirty="0"/>
          </a:p>
          <a:p>
            <a:pPr algn="l">
              <a:spcBef>
                <a:spcPts val="0"/>
              </a:spcBef>
            </a:pPr>
            <a:r>
              <a:rPr lang="en-US" sz="1000" dirty="0"/>
              <a:t>			</a:t>
            </a:r>
            <a:r>
              <a:rPr lang="en-US" sz="1200" b="1" dirty="0"/>
              <a:t>@ 1956 --</a:t>
            </a:r>
            <a:r>
              <a:rPr lang="en-US" sz="1200" dirty="0"/>
              <a:t>Vidyawadi journey started on 14th Oct.1956 on Dussehra and </a:t>
            </a:r>
          </a:p>
          <a:p>
            <a:pPr algn="l">
              <a:spcBef>
                <a:spcPts val="0"/>
              </a:spcBef>
            </a:pPr>
            <a:r>
              <a:rPr lang="en-US" sz="1200" dirty="0"/>
              <a:t>			in early days we were having only One Front office , One School Building </a:t>
            </a:r>
          </a:p>
          <a:p>
            <a:pPr algn="l">
              <a:spcBef>
                <a:spcPts val="0"/>
              </a:spcBef>
            </a:pPr>
            <a:r>
              <a:rPr lang="en-US" sz="1200" dirty="0"/>
              <a:t>			&amp; one Hostel .</a:t>
            </a:r>
            <a:endParaRPr lang="en-IN" sz="1200" dirty="0"/>
          </a:p>
          <a:p>
            <a:pPr algn="l"/>
            <a:r>
              <a:rPr lang="en-US" sz="1200" dirty="0"/>
              <a:t>			</a:t>
            </a:r>
            <a:r>
              <a:rPr lang="en-US" sz="1200" b="1" dirty="0"/>
              <a:t>@ 2025 – sprawled in 65 Bigha land      </a:t>
            </a:r>
          </a:p>
          <a:p>
            <a:pPr algn="l">
              <a:spcBef>
                <a:spcPts val="0"/>
              </a:spcBef>
            </a:pPr>
            <a:r>
              <a:rPr lang="en-US" sz="1200" b="1" dirty="0"/>
              <a:t>	                                                         </a:t>
            </a:r>
            <a:r>
              <a:rPr lang="en-US" sz="1200" dirty="0"/>
              <a:t>At present, we are having 3 Office Complex, 4 Academic institutions having </a:t>
            </a:r>
          </a:p>
          <a:p>
            <a:pPr algn="l">
              <a:spcBef>
                <a:spcPts val="0"/>
              </a:spcBef>
            </a:pPr>
            <a:r>
              <a:rPr lang="en-US" sz="1200" dirty="0"/>
              <a:t>			Hindi Medium, English Medium &amp; College along with 8 Girls hostels with </a:t>
            </a:r>
          </a:p>
          <a:p>
            <a:pPr algn="l">
              <a:spcBef>
                <a:spcPts val="0"/>
              </a:spcBef>
            </a:pPr>
            <a:r>
              <a:rPr lang="en-US" sz="1200" dirty="0"/>
              <a:t>			ultra modern facilities and 200+  staff quarters. </a:t>
            </a:r>
          </a:p>
          <a:p>
            <a:pPr algn="l">
              <a:spcBef>
                <a:spcPts val="0"/>
              </a:spcBef>
            </a:pPr>
            <a:endParaRPr lang="en-US" sz="1200" dirty="0"/>
          </a:p>
          <a:p>
            <a:pPr algn="l">
              <a:spcBef>
                <a:spcPts val="0"/>
              </a:spcBef>
            </a:pPr>
            <a:r>
              <a:rPr lang="en-US" sz="1200" dirty="0"/>
              <a:t>					</a:t>
            </a:r>
            <a:r>
              <a:rPr lang="hi-IN" sz="1200" dirty="0"/>
              <a:t>शिक्षा भी, संस्कार भी</a:t>
            </a:r>
          </a:p>
          <a:p>
            <a:pPr algn="l">
              <a:spcBef>
                <a:spcPts val="0"/>
              </a:spcBef>
            </a:pPr>
            <a:endParaRPr lang="en-US" sz="1200" dirty="0"/>
          </a:p>
          <a:p>
            <a:pPr algn="l">
              <a:spcBef>
                <a:spcPts val="0"/>
              </a:spcBef>
            </a:pPr>
            <a:endParaRPr lang="en-US" sz="1200" dirty="0"/>
          </a:p>
          <a:p>
            <a:pPr algn="l">
              <a:spcBef>
                <a:spcPts val="0"/>
              </a:spcBef>
            </a:pPr>
            <a:endParaRPr lang="en-US" sz="1200" dirty="0"/>
          </a:p>
          <a:p>
            <a:pPr algn="l">
              <a:spcBef>
                <a:spcPts val="0"/>
              </a:spcBef>
            </a:pPr>
            <a:endParaRPr lang="en-US" sz="1200" dirty="0"/>
          </a:p>
          <a:p>
            <a:pPr algn="l">
              <a:spcBef>
                <a:spcPts val="0"/>
              </a:spcBef>
            </a:pPr>
            <a:endParaRPr lang="en-US" sz="1200" dirty="0"/>
          </a:p>
          <a:p>
            <a:pPr algn="l">
              <a:spcBef>
                <a:spcPts val="0"/>
              </a:spcBef>
            </a:pPr>
            <a:endParaRPr lang="en-US" sz="1200" dirty="0"/>
          </a:p>
          <a:p>
            <a:pPr algn="l">
              <a:spcBef>
                <a:spcPts val="0"/>
              </a:spcBef>
            </a:pPr>
            <a:endParaRPr lang="en-US" sz="1200" dirty="0"/>
          </a:p>
          <a:p>
            <a:pPr algn="l">
              <a:spcBef>
                <a:spcPts val="0"/>
              </a:spcBef>
            </a:pPr>
            <a:endParaRPr lang="en-US" sz="1200" dirty="0"/>
          </a:p>
          <a:p>
            <a:pPr algn="l">
              <a:spcBef>
                <a:spcPts val="0"/>
              </a:spcBef>
            </a:pPr>
            <a:endParaRPr lang="en-US" sz="1200" dirty="0"/>
          </a:p>
          <a:p>
            <a:pPr algn="l">
              <a:spcBef>
                <a:spcPts val="0"/>
              </a:spcBef>
            </a:pPr>
            <a:endParaRPr lang="en-US" sz="1200" dirty="0"/>
          </a:p>
          <a:p>
            <a:pPr algn="l">
              <a:spcBef>
                <a:spcPts val="0"/>
              </a:spcBef>
            </a:pPr>
            <a:endParaRPr lang="en-US" sz="1200" dirty="0"/>
          </a:p>
          <a:p>
            <a:pPr algn="l">
              <a:spcBef>
                <a:spcPts val="0"/>
              </a:spcBef>
            </a:pPr>
            <a:endParaRPr lang="en-US" sz="1200" dirty="0"/>
          </a:p>
          <a:p>
            <a:pPr algn="l">
              <a:spcBef>
                <a:spcPts val="0"/>
              </a:spcBef>
            </a:pPr>
            <a:endParaRPr lang="en-US" sz="1200" dirty="0"/>
          </a:p>
          <a:p>
            <a:pPr algn="l">
              <a:spcBef>
                <a:spcPts val="0"/>
              </a:spcBef>
            </a:pPr>
            <a:r>
              <a:rPr lang="en-US" sz="1200" dirty="0"/>
              <a:t>			</a:t>
            </a:r>
          </a:p>
          <a:p>
            <a:pPr algn="l">
              <a:spcBef>
                <a:spcPts val="0"/>
              </a:spcBef>
            </a:pPr>
            <a:r>
              <a:rPr lang="en-US" sz="1200" dirty="0"/>
              <a:t>                                                                                                                                             </a:t>
            </a:r>
          </a:p>
          <a:p>
            <a:pPr algn="l">
              <a:spcBef>
                <a:spcPts val="0"/>
              </a:spcBef>
            </a:pPr>
            <a:endParaRPr lang="en-IN" sz="1200" dirty="0"/>
          </a:p>
        </p:txBody>
      </p:sp>
      <p:pic>
        <p:nvPicPr>
          <p:cNvPr id="16" name="Picture 15" descr="A building with a tree and a parked car&#10;&#10;AI-generated content may be incorrect.">
            <a:extLst>
              <a:ext uri="{FF2B5EF4-FFF2-40B4-BE49-F238E27FC236}">
                <a16:creationId xmlns:a16="http://schemas.microsoft.com/office/drawing/2014/main" id="{4D1AD927-BE43-245E-2520-2C50E137C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88" y="4758470"/>
            <a:ext cx="2360023" cy="1770018"/>
          </a:xfrm>
          <a:prstGeom prst="rect">
            <a:avLst/>
          </a:prstGeom>
        </p:spPr>
      </p:pic>
      <p:pic>
        <p:nvPicPr>
          <p:cNvPr id="18" name="Picture 17" descr="A small store with a striped awning&#10;&#10;AI-generated content may be incorrect.">
            <a:extLst>
              <a:ext uri="{FF2B5EF4-FFF2-40B4-BE49-F238E27FC236}">
                <a16:creationId xmlns:a16="http://schemas.microsoft.com/office/drawing/2014/main" id="{801B8C20-8BAF-371E-0123-CA3C7A7F7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8" y="1295400"/>
            <a:ext cx="2324862" cy="1549908"/>
          </a:xfrm>
          <a:prstGeom prst="rect">
            <a:avLst/>
          </a:prstGeom>
        </p:spPr>
      </p:pic>
      <p:pic>
        <p:nvPicPr>
          <p:cNvPr id="20" name="Picture 19" descr="A yellow building with a few trees&#10;&#10;AI-generated content may be incorrect.">
            <a:extLst>
              <a:ext uri="{FF2B5EF4-FFF2-40B4-BE49-F238E27FC236}">
                <a16:creationId xmlns:a16="http://schemas.microsoft.com/office/drawing/2014/main" id="{434DA86D-1FB4-FD3F-4C80-1B47486CF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298" y="2845308"/>
            <a:ext cx="2203702" cy="1469135"/>
          </a:xfrm>
          <a:prstGeom prst="rect">
            <a:avLst/>
          </a:prstGeom>
        </p:spPr>
      </p:pic>
      <p:pic>
        <p:nvPicPr>
          <p:cNvPr id="22" name="Picture 21" descr="A building with a large entrance&#10;&#10;AI-generated content may be incorrect.">
            <a:extLst>
              <a:ext uri="{FF2B5EF4-FFF2-40B4-BE49-F238E27FC236}">
                <a16:creationId xmlns:a16="http://schemas.microsoft.com/office/drawing/2014/main" id="{74E750E8-9A17-6B3A-7212-7FA19351E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169" y="2894076"/>
            <a:ext cx="2321052" cy="1547368"/>
          </a:xfrm>
          <a:prstGeom prst="rect">
            <a:avLst/>
          </a:prstGeom>
        </p:spPr>
      </p:pic>
      <p:pic>
        <p:nvPicPr>
          <p:cNvPr id="26" name="Picture 25" descr="A building with columns and flowers&#10;&#10;AI-generated content may be incorrect.">
            <a:extLst>
              <a:ext uri="{FF2B5EF4-FFF2-40B4-BE49-F238E27FC236}">
                <a16:creationId xmlns:a16="http://schemas.microsoft.com/office/drawing/2014/main" id="{E6A1D569-1187-53BC-23A9-8D46C232C9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68" y="1134609"/>
            <a:ext cx="2411730" cy="1607820"/>
          </a:xfrm>
          <a:prstGeom prst="rect">
            <a:avLst/>
          </a:prstGeom>
        </p:spPr>
      </p:pic>
      <p:pic>
        <p:nvPicPr>
          <p:cNvPr id="8" name="Picture 7" descr="A building with palm trees&#10;&#10;AI-generated content may be incorrect.">
            <a:extLst>
              <a:ext uri="{FF2B5EF4-FFF2-40B4-BE49-F238E27FC236}">
                <a16:creationId xmlns:a16="http://schemas.microsoft.com/office/drawing/2014/main" id="{C20E7B4E-79E0-08D4-94CD-A24782664E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00" y="4712875"/>
            <a:ext cx="2262759" cy="1697069"/>
          </a:xfrm>
          <a:prstGeom prst="rect">
            <a:avLst/>
          </a:prstGeom>
        </p:spPr>
      </p:pic>
      <p:pic>
        <p:nvPicPr>
          <p:cNvPr id="13" name="Picture 12" descr="A large building with a lawn&#10;&#10;AI-generated content may be incorrect.">
            <a:extLst>
              <a:ext uri="{FF2B5EF4-FFF2-40B4-BE49-F238E27FC236}">
                <a16:creationId xmlns:a16="http://schemas.microsoft.com/office/drawing/2014/main" id="{7345AF91-06A1-37AA-42A0-D05D93A499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01" y="2934208"/>
            <a:ext cx="2200656" cy="1467104"/>
          </a:xfrm>
          <a:prstGeom prst="rect">
            <a:avLst/>
          </a:prstGeom>
        </p:spPr>
      </p:pic>
      <p:pic>
        <p:nvPicPr>
          <p:cNvPr id="19" name="Picture 18" descr="A building with a large porch&#10;&#10;AI-generated content may be incorrect.">
            <a:extLst>
              <a:ext uri="{FF2B5EF4-FFF2-40B4-BE49-F238E27FC236}">
                <a16:creationId xmlns:a16="http://schemas.microsoft.com/office/drawing/2014/main" id="{D284F688-8A7E-12D5-59B4-6D8D22302F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144" y="2951291"/>
            <a:ext cx="2475738" cy="1650492"/>
          </a:xfrm>
          <a:prstGeom prst="rect">
            <a:avLst/>
          </a:prstGeom>
        </p:spPr>
      </p:pic>
      <p:pic>
        <p:nvPicPr>
          <p:cNvPr id="23" name="Picture 22" descr="A building with a balcony&#10;&#10;AI-generated content may be incorrect.">
            <a:extLst>
              <a:ext uri="{FF2B5EF4-FFF2-40B4-BE49-F238E27FC236}">
                <a16:creationId xmlns:a16="http://schemas.microsoft.com/office/drawing/2014/main" id="{B18EEEEF-AD18-3C0C-1BC7-3A08128FB4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149" y="4937109"/>
            <a:ext cx="2385726" cy="15894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56352D-2D32-029D-B581-EEFACD4F37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309" y="4919951"/>
            <a:ext cx="2833070" cy="1593602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A5F47C95-82C5-02D3-190D-3E7BF474267C}"/>
              </a:ext>
            </a:extLst>
          </p:cNvPr>
          <p:cNvSpPr txBox="1">
            <a:spLocks/>
          </p:cNvSpPr>
          <p:nvPr/>
        </p:nvSpPr>
        <p:spPr>
          <a:xfrm>
            <a:off x="1548384" y="1055306"/>
            <a:ext cx="1127760" cy="240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Old Office </a:t>
            </a:r>
            <a:endParaRPr lang="en-IN" sz="100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D98165E-738D-6083-F5BF-D71BA6083CE8}"/>
              </a:ext>
            </a:extLst>
          </p:cNvPr>
          <p:cNvSpPr txBox="1">
            <a:spLocks/>
          </p:cNvSpPr>
          <p:nvPr/>
        </p:nvSpPr>
        <p:spPr>
          <a:xfrm>
            <a:off x="9872472" y="4722528"/>
            <a:ext cx="1127760" cy="240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New Hostel 8</a:t>
            </a:r>
            <a:endParaRPr lang="en-IN" sz="100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3AF37C50-B773-E632-237A-E7E4D48A339F}"/>
              </a:ext>
            </a:extLst>
          </p:cNvPr>
          <p:cNvSpPr txBox="1">
            <a:spLocks/>
          </p:cNvSpPr>
          <p:nvPr/>
        </p:nvSpPr>
        <p:spPr>
          <a:xfrm>
            <a:off x="4493615" y="4545989"/>
            <a:ext cx="1127760" cy="240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Residential Staff Quarters</a:t>
            </a:r>
            <a:endParaRPr lang="en-IN" sz="100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D6B5743B-51FF-4377-1E2E-84637F0B3BE1}"/>
              </a:ext>
            </a:extLst>
          </p:cNvPr>
          <p:cNvSpPr txBox="1">
            <a:spLocks/>
          </p:cNvSpPr>
          <p:nvPr/>
        </p:nvSpPr>
        <p:spPr>
          <a:xfrm>
            <a:off x="9762953" y="2725261"/>
            <a:ext cx="1127760" cy="240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College Building</a:t>
            </a:r>
            <a:endParaRPr lang="en-IN" sz="1000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BE0F257-3C6B-0788-E125-BB77A206EC92}"/>
              </a:ext>
            </a:extLst>
          </p:cNvPr>
          <p:cNvSpPr txBox="1">
            <a:spLocks/>
          </p:cNvSpPr>
          <p:nvPr/>
        </p:nvSpPr>
        <p:spPr>
          <a:xfrm>
            <a:off x="7127815" y="4645654"/>
            <a:ext cx="1127760" cy="240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New Hostel  6</a:t>
            </a:r>
            <a:endParaRPr lang="en-IN" sz="1000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39D0313-A710-C4BE-8C76-028D5C54C424}"/>
              </a:ext>
            </a:extLst>
          </p:cNvPr>
          <p:cNvSpPr txBox="1">
            <a:spLocks/>
          </p:cNvSpPr>
          <p:nvPr/>
        </p:nvSpPr>
        <p:spPr>
          <a:xfrm>
            <a:off x="9762953" y="759282"/>
            <a:ext cx="1127760" cy="392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New Central Office Building</a:t>
            </a:r>
            <a:endParaRPr lang="en-IN" sz="1000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AECCDC70-7BE5-8E3E-32AE-9A89199BB3BA}"/>
              </a:ext>
            </a:extLst>
          </p:cNvPr>
          <p:cNvSpPr txBox="1">
            <a:spLocks/>
          </p:cNvSpPr>
          <p:nvPr/>
        </p:nvSpPr>
        <p:spPr>
          <a:xfrm>
            <a:off x="1548384" y="2856159"/>
            <a:ext cx="1127760" cy="4207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First Hindi Medium School</a:t>
            </a:r>
            <a:endParaRPr lang="en-IN" sz="1000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ADD04A03-105E-F61B-2BCA-B467639E2E00}"/>
              </a:ext>
            </a:extLst>
          </p:cNvPr>
          <p:cNvSpPr txBox="1">
            <a:spLocks/>
          </p:cNvSpPr>
          <p:nvPr/>
        </p:nvSpPr>
        <p:spPr>
          <a:xfrm>
            <a:off x="1631971" y="4490212"/>
            <a:ext cx="1127760" cy="240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First Hostel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657446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91BBC-DF29-A447-D56F-DD6FAE07D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911A2-2DFA-4B59-D339-348A85778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5920" y="235394"/>
            <a:ext cx="1127760" cy="240094"/>
          </a:xfrm>
        </p:spPr>
        <p:txBody>
          <a:bodyPr>
            <a:noAutofit/>
          </a:bodyPr>
          <a:lstStyle/>
          <a:p>
            <a:r>
              <a:rPr lang="en-US" sz="1000" dirty="0"/>
              <a:t>Banner  2</a:t>
            </a:r>
            <a:endParaRPr lang="en-IN" sz="1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042B4C-7253-8423-ED13-1B3491026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976" y="621792"/>
            <a:ext cx="10378440" cy="564184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Vidyawadi			</a:t>
            </a:r>
          </a:p>
          <a:p>
            <a:pPr algn="l">
              <a:spcBef>
                <a:spcPts val="0"/>
              </a:spcBef>
            </a:pPr>
            <a:r>
              <a:rPr lang="en-US" dirty="0"/>
              <a:t>                      Proud Recipient of Prestigious Award  </a:t>
            </a:r>
          </a:p>
          <a:p>
            <a:pPr algn="l">
              <a:spcBef>
                <a:spcPts val="0"/>
              </a:spcBef>
            </a:pPr>
            <a:r>
              <a:rPr lang="en-US" dirty="0"/>
              <a:t>                                      “</a:t>
            </a:r>
            <a:r>
              <a:rPr lang="hi-IN" dirty="0"/>
              <a:t>मारवाड़ रतन पुरस्कार</a:t>
            </a:r>
            <a:r>
              <a:rPr lang="en-US" dirty="0"/>
              <a:t>” 2025</a:t>
            </a:r>
            <a:endParaRPr lang="hi-IN" dirty="0"/>
          </a:p>
          <a:p>
            <a:r>
              <a:rPr lang="en-US" sz="1000" dirty="0"/>
              <a:t>			</a:t>
            </a:r>
            <a:endParaRPr lang="en-IN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3ADA95-5D3C-37C2-0597-E21F51EE4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856" y="420082"/>
            <a:ext cx="2641741" cy="3318759"/>
          </a:xfrm>
          <a:prstGeom prst="rect">
            <a:avLst/>
          </a:prstGeom>
        </p:spPr>
      </p:pic>
      <p:pic>
        <p:nvPicPr>
          <p:cNvPr id="13" name="Picture 12" descr="A close-up of a document&#10;&#10;AI-generated content may be incorrect.">
            <a:extLst>
              <a:ext uri="{FF2B5EF4-FFF2-40B4-BE49-F238E27FC236}">
                <a16:creationId xmlns:a16="http://schemas.microsoft.com/office/drawing/2014/main" id="{1C12F31F-C89C-CE30-38D8-7DD539D35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503" y="3885145"/>
            <a:ext cx="4014445" cy="2743151"/>
          </a:xfrm>
          <a:prstGeom prst="rect">
            <a:avLst/>
          </a:prstGeom>
        </p:spPr>
      </p:pic>
      <p:pic>
        <p:nvPicPr>
          <p:cNvPr id="17" name="Picture 16" descr="A person wearing a colorful head wrap and standing on a stage&#10;&#10;AI-generated content may be incorrect.">
            <a:extLst>
              <a:ext uri="{FF2B5EF4-FFF2-40B4-BE49-F238E27FC236}">
                <a16:creationId xmlns:a16="http://schemas.microsoft.com/office/drawing/2014/main" id="{EFC2AB03-3E59-B94B-CD1F-38D3B7165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056" y="1956112"/>
            <a:ext cx="6023212" cy="405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81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E807-BC5C-CC0E-0AB6-D2AB11C9B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4347B-4F45-8274-3CDA-649407F96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5920" y="235394"/>
            <a:ext cx="1127760" cy="240094"/>
          </a:xfrm>
        </p:spPr>
        <p:txBody>
          <a:bodyPr>
            <a:noAutofit/>
          </a:bodyPr>
          <a:lstStyle/>
          <a:p>
            <a:r>
              <a:rPr lang="en-US" sz="1000" dirty="0"/>
              <a:t>Banner 3</a:t>
            </a:r>
            <a:endParaRPr lang="en-IN" sz="1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79710C-8874-70A9-F9A0-5F3F26AE72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976" y="621792"/>
            <a:ext cx="10378440" cy="5641848"/>
          </a:xfrm>
        </p:spPr>
        <p:txBody>
          <a:bodyPr/>
          <a:lstStyle/>
          <a:p>
            <a:r>
              <a:rPr lang="en-US" b="1" dirty="0"/>
              <a:t>Hostel Facilities @ Vidyawadi</a:t>
            </a:r>
          </a:p>
        </p:txBody>
      </p:sp>
      <p:pic>
        <p:nvPicPr>
          <p:cNvPr id="9" name="Picture 8" descr="A white building with a dirt road&#10;&#10;AI-generated content may be incorrect.">
            <a:extLst>
              <a:ext uri="{FF2B5EF4-FFF2-40B4-BE49-F238E27FC236}">
                <a16:creationId xmlns:a16="http://schemas.microsoft.com/office/drawing/2014/main" id="{97F253B8-D914-DB00-6384-6F6F5167A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07" y="1234739"/>
            <a:ext cx="3364217" cy="22282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9F1D6A-5BD8-BEE3-7BC8-FAD1B215F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3" y="1450527"/>
            <a:ext cx="2665761" cy="1778550"/>
          </a:xfrm>
          <a:prstGeom prst="rect">
            <a:avLst/>
          </a:prstGeom>
        </p:spPr>
      </p:pic>
      <p:pic>
        <p:nvPicPr>
          <p:cNvPr id="15" name="Picture 14" descr="A building with a door open&#10;&#10;AI-generated content may be incorrect.">
            <a:extLst>
              <a:ext uri="{FF2B5EF4-FFF2-40B4-BE49-F238E27FC236}">
                <a16:creationId xmlns:a16="http://schemas.microsoft.com/office/drawing/2014/main" id="{23B66295-6E7F-E49C-C814-691E57D23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78" y="1450527"/>
            <a:ext cx="3194084" cy="179667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3755F22-02B3-FBD5-9CBC-D3D1C88E6461}"/>
              </a:ext>
            </a:extLst>
          </p:cNvPr>
          <p:cNvSpPr txBox="1">
            <a:spLocks/>
          </p:cNvSpPr>
          <p:nvPr/>
        </p:nvSpPr>
        <p:spPr>
          <a:xfrm>
            <a:off x="1829168" y="979640"/>
            <a:ext cx="9563933" cy="242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000" dirty="0"/>
              <a:t>We are having 8 Girl’s Hostels with ultra modern facilities comprising AC, Geyser, Courtyard , TV Room, Study room, Warden &amp; Maids room ,  PA System , IPBX etc. etc.</a:t>
            </a:r>
            <a:endParaRPr lang="en-IN" sz="1000" dirty="0"/>
          </a:p>
        </p:txBody>
      </p:sp>
      <p:pic>
        <p:nvPicPr>
          <p:cNvPr id="20" name="Picture 19" descr="A group of people sitting at desks in a classroom&#10;&#10;AI-generated content may be incorrect.">
            <a:extLst>
              <a:ext uri="{FF2B5EF4-FFF2-40B4-BE49-F238E27FC236}">
                <a16:creationId xmlns:a16="http://schemas.microsoft.com/office/drawing/2014/main" id="{454C7608-BA47-1E47-1EE4-5D755A7E6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78" y="3852051"/>
            <a:ext cx="3069745" cy="2302309"/>
          </a:xfrm>
          <a:prstGeom prst="rect">
            <a:avLst/>
          </a:prstGeom>
        </p:spPr>
      </p:pic>
      <p:pic>
        <p:nvPicPr>
          <p:cNvPr id="22" name="Picture 21" descr="A person on a phone&#10;&#10;AI-generated content may be incorrect.">
            <a:extLst>
              <a:ext uri="{FF2B5EF4-FFF2-40B4-BE49-F238E27FC236}">
                <a16:creationId xmlns:a16="http://schemas.microsoft.com/office/drawing/2014/main" id="{45F91008-C21E-76D9-8CC4-FE08C8D293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843" y="3923313"/>
            <a:ext cx="1497447" cy="1996596"/>
          </a:xfrm>
          <a:prstGeom prst="rect">
            <a:avLst/>
          </a:prstGeom>
        </p:spPr>
      </p:pic>
      <p:pic>
        <p:nvPicPr>
          <p:cNvPr id="5" name="Picture 4" descr="A large room with a glass roof&#10;&#10;AI-generated content may be incorrect.">
            <a:extLst>
              <a:ext uri="{FF2B5EF4-FFF2-40B4-BE49-F238E27FC236}">
                <a16:creationId xmlns:a16="http://schemas.microsoft.com/office/drawing/2014/main" id="{FF84DD66-0E7D-BEA5-F2FE-EEE9A66D77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0" y="4086508"/>
            <a:ext cx="2883301" cy="1833401"/>
          </a:xfrm>
          <a:prstGeom prst="rect">
            <a:avLst/>
          </a:prstGeom>
        </p:spPr>
      </p:pic>
      <p:pic>
        <p:nvPicPr>
          <p:cNvPr id="7" name="Picture 6" descr="A row of palm trees and grass&#10;&#10;AI-generated content may be incorrect.">
            <a:extLst>
              <a:ext uri="{FF2B5EF4-FFF2-40B4-BE49-F238E27FC236}">
                <a16:creationId xmlns:a16="http://schemas.microsoft.com/office/drawing/2014/main" id="{1E99F737-71FB-743B-B255-2E06D228B7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962" y="3912357"/>
            <a:ext cx="3272542" cy="21816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807DBA-5729-FBB1-F316-C06BF4CDFC54}"/>
              </a:ext>
            </a:extLst>
          </p:cNvPr>
          <p:cNvSpPr txBox="1">
            <a:spLocks/>
          </p:cNvSpPr>
          <p:nvPr/>
        </p:nvSpPr>
        <p:spPr>
          <a:xfrm>
            <a:off x="9056935" y="4166639"/>
            <a:ext cx="1127760" cy="240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/>
              <a:t>Lush green Gardens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687902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93D90-12D4-8648-8B0B-3D8D33595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kitchen with stainless steel appliances&#10;&#10;AI-generated content may be incorrect.">
            <a:extLst>
              <a:ext uri="{FF2B5EF4-FFF2-40B4-BE49-F238E27FC236}">
                <a16:creationId xmlns:a16="http://schemas.microsoft.com/office/drawing/2014/main" id="{5B451916-85B2-6ADC-AE95-6628A9A45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56" y="4572647"/>
            <a:ext cx="2234184" cy="1675638"/>
          </a:xfrm>
          <a:prstGeom prst="rect">
            <a:avLst/>
          </a:prstGeom>
        </p:spPr>
      </p:pic>
      <p:pic>
        <p:nvPicPr>
          <p:cNvPr id="12" name="Picture 11" descr="A room with a large amount of food items&#10;&#10;AI-generated content may be incorrect.">
            <a:extLst>
              <a:ext uri="{FF2B5EF4-FFF2-40B4-BE49-F238E27FC236}">
                <a16:creationId xmlns:a16="http://schemas.microsoft.com/office/drawing/2014/main" id="{A6147A51-2EF8-6BDF-61CF-41F9ABF42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213" y="2057453"/>
            <a:ext cx="2840209" cy="2130157"/>
          </a:xfrm>
          <a:prstGeom prst="rect">
            <a:avLst/>
          </a:prstGeom>
        </p:spPr>
      </p:pic>
      <p:pic>
        <p:nvPicPr>
          <p:cNvPr id="16" name="Picture 15" descr="A large room with tables and chairs&#10;&#10;AI-generated content may be incorrect.">
            <a:extLst>
              <a:ext uri="{FF2B5EF4-FFF2-40B4-BE49-F238E27FC236}">
                <a16:creationId xmlns:a16="http://schemas.microsoft.com/office/drawing/2014/main" id="{4528CEB9-B9F9-9CCF-A8D3-7023022CE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96" y="4507173"/>
            <a:ext cx="2490216" cy="1867662"/>
          </a:xfrm>
          <a:prstGeom prst="rect">
            <a:avLst/>
          </a:prstGeom>
        </p:spPr>
      </p:pic>
      <p:pic>
        <p:nvPicPr>
          <p:cNvPr id="18" name="Picture 17" descr="A group of people in a kitchen&#10;&#10;AI-generated content may be incorrect.">
            <a:extLst>
              <a:ext uri="{FF2B5EF4-FFF2-40B4-BE49-F238E27FC236}">
                <a16:creationId xmlns:a16="http://schemas.microsoft.com/office/drawing/2014/main" id="{BDF3E164-6755-F010-AB6A-44789D164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973" y="4547178"/>
            <a:ext cx="2523743" cy="1892807"/>
          </a:xfrm>
          <a:prstGeom prst="rect">
            <a:avLst/>
          </a:prstGeom>
        </p:spPr>
      </p:pic>
      <p:pic>
        <p:nvPicPr>
          <p:cNvPr id="20" name="Picture 19" descr="A group of people sitting in a room&#10;&#10;AI-generated content may be incorrect.">
            <a:extLst>
              <a:ext uri="{FF2B5EF4-FFF2-40B4-BE49-F238E27FC236}">
                <a16:creationId xmlns:a16="http://schemas.microsoft.com/office/drawing/2014/main" id="{2D71A20F-7F55-F015-48A9-63BEA20EDD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4" t="7324" r="15508" b="14859"/>
          <a:stretch>
            <a:fillRect/>
          </a:stretch>
        </p:blipFill>
        <p:spPr>
          <a:xfrm>
            <a:off x="8883046" y="1722819"/>
            <a:ext cx="2541590" cy="216613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1541D85-DB44-DADE-A06C-1286EBCE5623}"/>
              </a:ext>
            </a:extLst>
          </p:cNvPr>
          <p:cNvSpPr txBox="1">
            <a:spLocks/>
          </p:cNvSpPr>
          <p:nvPr/>
        </p:nvSpPr>
        <p:spPr>
          <a:xfrm>
            <a:off x="5608320" y="387794"/>
            <a:ext cx="1127760" cy="240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Banner 3</a:t>
            </a:r>
            <a:endParaRPr lang="en-IN" sz="10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F585052-E195-5AD0-2CA7-2954B9D7EFFE}"/>
              </a:ext>
            </a:extLst>
          </p:cNvPr>
          <p:cNvSpPr txBox="1">
            <a:spLocks/>
          </p:cNvSpPr>
          <p:nvPr/>
        </p:nvSpPr>
        <p:spPr>
          <a:xfrm>
            <a:off x="1301144" y="1722819"/>
            <a:ext cx="1127760" cy="240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MESS</a:t>
            </a:r>
            <a:endParaRPr lang="en-IN" sz="10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454AB2E-D358-DFF6-2D9E-3AE49D424D8E}"/>
              </a:ext>
            </a:extLst>
          </p:cNvPr>
          <p:cNvSpPr txBox="1">
            <a:spLocks/>
          </p:cNvSpPr>
          <p:nvPr/>
        </p:nvSpPr>
        <p:spPr>
          <a:xfrm>
            <a:off x="9446768" y="1350516"/>
            <a:ext cx="1127760" cy="240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Movie Hall</a:t>
            </a:r>
            <a:endParaRPr lang="en-IN" sz="10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8DCE783-CB59-8DD5-F483-0E0431A17336}"/>
              </a:ext>
            </a:extLst>
          </p:cNvPr>
          <p:cNvSpPr txBox="1">
            <a:spLocks/>
          </p:cNvSpPr>
          <p:nvPr/>
        </p:nvSpPr>
        <p:spPr>
          <a:xfrm>
            <a:off x="6414446" y="4176487"/>
            <a:ext cx="1759735" cy="240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 dirty="0"/>
              <a:t>Mess &amp; Kitchen Storage</a:t>
            </a:r>
            <a:endParaRPr lang="en-IN" sz="1000" b="1" dirty="0"/>
          </a:p>
        </p:txBody>
      </p:sp>
      <p:pic>
        <p:nvPicPr>
          <p:cNvPr id="4" name="Picture 3" descr="A group of people sitting in chairs&#10;&#10;AI-generated content may be incorrect.">
            <a:extLst>
              <a:ext uri="{FF2B5EF4-FFF2-40B4-BE49-F238E27FC236}">
                <a16:creationId xmlns:a16="http://schemas.microsoft.com/office/drawing/2014/main" id="{5482465D-E70B-E4BF-C831-1387BDA6C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046" y="4098454"/>
            <a:ext cx="2726416" cy="204481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305BDFA-B8A2-6656-E41E-892B7F4A3B78}"/>
              </a:ext>
            </a:extLst>
          </p:cNvPr>
          <p:cNvSpPr txBox="1">
            <a:spLocks/>
          </p:cNvSpPr>
          <p:nvPr/>
        </p:nvSpPr>
        <p:spPr>
          <a:xfrm>
            <a:off x="3605784" y="1447353"/>
            <a:ext cx="4904232" cy="240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MESS , Kitchen , Storage , Canteen Movie Hall,</a:t>
            </a:r>
            <a:endParaRPr lang="en-IN" sz="10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747C48-D87A-1621-3385-2F7D87AC9E23}"/>
              </a:ext>
            </a:extLst>
          </p:cNvPr>
          <p:cNvSpPr txBox="1">
            <a:spLocks/>
          </p:cNvSpPr>
          <p:nvPr/>
        </p:nvSpPr>
        <p:spPr>
          <a:xfrm>
            <a:off x="9754616" y="4140689"/>
            <a:ext cx="1127760" cy="240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TV Room in Hostel</a:t>
            </a:r>
            <a:endParaRPr lang="en-IN" sz="1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3DFC69-4E2C-85B8-8A4D-53874EB65B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94" y="2122186"/>
            <a:ext cx="2840210" cy="21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6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56C38-31AD-FB94-8EE0-C8085ED35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D8191-0201-2AAC-8FE4-A21EFCEAE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5920" y="235394"/>
            <a:ext cx="1127760" cy="240094"/>
          </a:xfrm>
        </p:spPr>
        <p:txBody>
          <a:bodyPr>
            <a:noAutofit/>
          </a:bodyPr>
          <a:lstStyle/>
          <a:p>
            <a:r>
              <a:rPr lang="en-US" sz="1000" dirty="0"/>
              <a:t>Banner 5</a:t>
            </a:r>
            <a:endParaRPr lang="en-IN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E26F9-425E-B784-2F65-2B9DCE8E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979" y="1493987"/>
            <a:ext cx="1877640" cy="250351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6231628-BCA2-80E2-FF69-35D590F88542}"/>
              </a:ext>
            </a:extLst>
          </p:cNvPr>
          <p:cNvSpPr txBox="1">
            <a:spLocks/>
          </p:cNvSpPr>
          <p:nvPr/>
        </p:nvSpPr>
        <p:spPr>
          <a:xfrm>
            <a:off x="6406299" y="1159234"/>
            <a:ext cx="1127760" cy="240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E Library Building</a:t>
            </a:r>
            <a:endParaRPr lang="en-IN" sz="1000" dirty="0"/>
          </a:p>
        </p:txBody>
      </p:sp>
      <p:pic>
        <p:nvPicPr>
          <p:cNvPr id="7" name="Picture 6" descr="A group of people on exercise equipment&#10;&#10;AI-generated content may be incorrect.">
            <a:extLst>
              <a:ext uri="{FF2B5EF4-FFF2-40B4-BE49-F238E27FC236}">
                <a16:creationId xmlns:a16="http://schemas.microsoft.com/office/drawing/2014/main" id="{C0A15A3F-85E8-5A6C-2D5B-6EDB928BF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356" y="1150352"/>
            <a:ext cx="1937976" cy="25839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E689DC-56E0-218C-0DE5-564B09158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785" y="3811829"/>
            <a:ext cx="1858236" cy="2477647"/>
          </a:xfrm>
          <a:prstGeom prst="rect">
            <a:avLst/>
          </a:prstGeom>
        </p:spPr>
      </p:pic>
      <p:pic>
        <p:nvPicPr>
          <p:cNvPr id="15" name="Picture 14" descr="A room with people sitting at desks and computers&#10;&#10;AI-generated content may be incorrect.">
            <a:extLst>
              <a:ext uri="{FF2B5EF4-FFF2-40B4-BE49-F238E27FC236}">
                <a16:creationId xmlns:a16="http://schemas.microsoft.com/office/drawing/2014/main" id="{644BF080-9978-B90F-E1F3-64EE7223E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44" y="3683774"/>
            <a:ext cx="2970975" cy="22282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BE1A60F-CE29-439D-BFB2-2D2754C20D82}"/>
              </a:ext>
            </a:extLst>
          </p:cNvPr>
          <p:cNvSpPr txBox="1">
            <a:spLocks/>
          </p:cNvSpPr>
          <p:nvPr/>
        </p:nvSpPr>
        <p:spPr>
          <a:xfrm>
            <a:off x="8793785" y="871504"/>
            <a:ext cx="1127760" cy="240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Open </a:t>
            </a:r>
            <a:r>
              <a:rPr lang="en-US" sz="1000" dirty="0" err="1"/>
              <a:t>Zym</a:t>
            </a:r>
            <a:endParaRPr lang="en-IN" sz="1000" dirty="0"/>
          </a:p>
        </p:txBody>
      </p:sp>
      <p:pic>
        <p:nvPicPr>
          <p:cNvPr id="8" name="Picture 7" descr="A room with people sitting at desks&#10;&#10;AI-generated content may be incorrect.">
            <a:extLst>
              <a:ext uri="{FF2B5EF4-FFF2-40B4-BE49-F238E27FC236}">
                <a16:creationId xmlns:a16="http://schemas.microsoft.com/office/drawing/2014/main" id="{E5CBA1EA-53A5-07B5-24AA-6CBFA286D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52" y="4112253"/>
            <a:ext cx="2495247" cy="1871435"/>
          </a:xfrm>
          <a:prstGeom prst="rect">
            <a:avLst/>
          </a:prstGeom>
        </p:spPr>
      </p:pic>
      <p:pic>
        <p:nvPicPr>
          <p:cNvPr id="10" name="Picture 9" descr="A building with a lawn and grass&#10;&#10;AI-generated content may be incorrect.">
            <a:extLst>
              <a:ext uri="{FF2B5EF4-FFF2-40B4-BE49-F238E27FC236}">
                <a16:creationId xmlns:a16="http://schemas.microsoft.com/office/drawing/2014/main" id="{74806D95-20B4-CB43-2F96-B02478FFCB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12"/>
          <a:stretch>
            <a:fillRect/>
          </a:stretch>
        </p:blipFill>
        <p:spPr>
          <a:xfrm>
            <a:off x="3965799" y="1458376"/>
            <a:ext cx="4198037" cy="19706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1C799B4-B6D6-7144-DCF5-74474CC72079}"/>
              </a:ext>
            </a:extLst>
          </p:cNvPr>
          <p:cNvSpPr txBox="1">
            <a:spLocks/>
          </p:cNvSpPr>
          <p:nvPr/>
        </p:nvSpPr>
        <p:spPr>
          <a:xfrm>
            <a:off x="1813068" y="1206390"/>
            <a:ext cx="1127760" cy="240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Tuck Shop</a:t>
            </a:r>
            <a:endParaRPr lang="en-IN" sz="10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5E2A7E-92F8-7B18-7411-90EB7747A8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0913" y="622300"/>
            <a:ext cx="10379075" cy="56419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E Library setup</a:t>
            </a:r>
            <a:endParaRPr lang="en-IN" sz="10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B5AFBCB-8C6F-9C37-E4B0-41A8D1E78D92}"/>
              </a:ext>
            </a:extLst>
          </p:cNvPr>
          <p:cNvSpPr txBox="1">
            <a:spLocks/>
          </p:cNvSpPr>
          <p:nvPr/>
        </p:nvSpPr>
        <p:spPr>
          <a:xfrm>
            <a:off x="9159023" y="6322082"/>
            <a:ext cx="1127760" cy="240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Dispensary</a:t>
            </a:r>
            <a:endParaRPr lang="en-IN" sz="10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DDBB016-0C86-FC4A-AF39-0752DDFF9E1F}"/>
              </a:ext>
            </a:extLst>
          </p:cNvPr>
          <p:cNvSpPr txBox="1">
            <a:spLocks/>
          </p:cNvSpPr>
          <p:nvPr/>
        </p:nvSpPr>
        <p:spPr>
          <a:xfrm>
            <a:off x="2154295" y="6071684"/>
            <a:ext cx="1127760" cy="240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Canteen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3573271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9CCA3-1BE3-47A4-335B-796F608D4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2F18F-F842-4BA7-66B8-C25EF58D0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5920" y="235394"/>
            <a:ext cx="1127760" cy="240094"/>
          </a:xfrm>
        </p:spPr>
        <p:txBody>
          <a:bodyPr>
            <a:noAutofit/>
          </a:bodyPr>
          <a:lstStyle/>
          <a:p>
            <a:r>
              <a:rPr lang="en-US" sz="1000" dirty="0"/>
              <a:t>Banner 1</a:t>
            </a:r>
            <a:endParaRPr lang="en-IN" sz="1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1F2B9-32A6-8BB1-017B-4FA67E644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780" y="600805"/>
            <a:ext cx="10378440" cy="5641848"/>
          </a:xfrm>
        </p:spPr>
        <p:txBody>
          <a:bodyPr/>
          <a:lstStyle/>
          <a:p>
            <a:r>
              <a:rPr lang="en-US" dirty="0"/>
              <a:t>Infrastructure development @ </a:t>
            </a:r>
            <a:r>
              <a:rPr lang="en-US" dirty="0" err="1"/>
              <a:t>Vidyawadi</a:t>
            </a:r>
            <a:endParaRPr lang="en-IN" dirty="0"/>
          </a:p>
        </p:txBody>
      </p:sp>
      <p:pic>
        <p:nvPicPr>
          <p:cNvPr id="5" name="Picture 4" descr="Two yellow buses parked on a street&#10;&#10;AI-generated content may be incorrect.">
            <a:extLst>
              <a:ext uri="{FF2B5EF4-FFF2-40B4-BE49-F238E27FC236}">
                <a16:creationId xmlns:a16="http://schemas.microsoft.com/office/drawing/2014/main" id="{607DAE5D-896F-6206-BB11-FDDF729CC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35" y="1036379"/>
            <a:ext cx="2386317" cy="1789738"/>
          </a:xfrm>
          <a:prstGeom prst="rect">
            <a:avLst/>
          </a:prstGeom>
        </p:spPr>
      </p:pic>
      <p:pic>
        <p:nvPicPr>
          <p:cNvPr id="9" name="Picture 8" descr="A machine with pipes and valves&#10;&#10;AI-generated content may be incorrect.">
            <a:extLst>
              <a:ext uri="{FF2B5EF4-FFF2-40B4-BE49-F238E27FC236}">
                <a16:creationId xmlns:a16="http://schemas.microsoft.com/office/drawing/2014/main" id="{785B5E82-B0A6-975A-6F19-351C7BF9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958" y="3735879"/>
            <a:ext cx="3269331" cy="2451998"/>
          </a:xfrm>
          <a:prstGeom prst="rect">
            <a:avLst/>
          </a:prstGeom>
        </p:spPr>
      </p:pic>
      <p:pic>
        <p:nvPicPr>
          <p:cNvPr id="11" name="Picture 10" descr="A solar panels on the ground&#10;&#10;AI-generated content may be incorrect.">
            <a:extLst>
              <a:ext uri="{FF2B5EF4-FFF2-40B4-BE49-F238E27FC236}">
                <a16:creationId xmlns:a16="http://schemas.microsoft.com/office/drawing/2014/main" id="{880901C2-1B9F-5055-5ED2-C809218DF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238" y="1369991"/>
            <a:ext cx="4856401" cy="2097405"/>
          </a:xfrm>
          <a:prstGeom prst="rect">
            <a:avLst/>
          </a:prstGeom>
        </p:spPr>
      </p:pic>
      <p:pic>
        <p:nvPicPr>
          <p:cNvPr id="13" name="Picture 12" descr="A large brown dirt field with trees in the background&#10;&#10;AI-generated content may be incorrect.">
            <a:extLst>
              <a:ext uri="{FF2B5EF4-FFF2-40B4-BE49-F238E27FC236}">
                <a16:creationId xmlns:a16="http://schemas.microsoft.com/office/drawing/2014/main" id="{6B4821D8-C0F9-2974-F582-F1FE3AEF17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715" y="1075041"/>
            <a:ext cx="2619309" cy="1964482"/>
          </a:xfrm>
          <a:prstGeom prst="rect">
            <a:avLst/>
          </a:prstGeom>
        </p:spPr>
      </p:pic>
      <p:pic>
        <p:nvPicPr>
          <p:cNvPr id="15" name="Picture 14" descr="A blue tanks in a room&#10;&#10;AI-generated content may be incorrect.">
            <a:extLst>
              <a:ext uri="{FF2B5EF4-FFF2-40B4-BE49-F238E27FC236}">
                <a16:creationId xmlns:a16="http://schemas.microsoft.com/office/drawing/2014/main" id="{CE395D6F-3193-F2D1-6DA9-23EC34C59F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4" y="3677292"/>
            <a:ext cx="3156302" cy="2367227"/>
          </a:xfrm>
          <a:prstGeom prst="rect">
            <a:avLst/>
          </a:prstGeom>
        </p:spPr>
      </p:pic>
      <p:pic>
        <p:nvPicPr>
          <p:cNvPr id="17" name="Picture 16" descr="A machine inside a building&#10;&#10;AI-generated content may be incorrect.">
            <a:extLst>
              <a:ext uri="{FF2B5EF4-FFF2-40B4-BE49-F238E27FC236}">
                <a16:creationId xmlns:a16="http://schemas.microsoft.com/office/drawing/2014/main" id="{3E96EB3B-CE54-029F-AA31-B6C88CB594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72" y="3677292"/>
            <a:ext cx="3269332" cy="2451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365A75-3632-4AA9-6F1A-2F387C663B8C}"/>
              </a:ext>
            </a:extLst>
          </p:cNvPr>
          <p:cNvSpPr txBox="1">
            <a:spLocks/>
          </p:cNvSpPr>
          <p:nvPr/>
        </p:nvSpPr>
        <p:spPr>
          <a:xfrm>
            <a:off x="9000744" y="3412585"/>
            <a:ext cx="1127760" cy="240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RO Plant</a:t>
            </a:r>
            <a:endParaRPr lang="en-IN" sz="1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0263FC-2D22-4FD2-4065-0115C1FE4ED0}"/>
              </a:ext>
            </a:extLst>
          </p:cNvPr>
          <p:cNvSpPr txBox="1">
            <a:spLocks/>
          </p:cNvSpPr>
          <p:nvPr/>
        </p:nvSpPr>
        <p:spPr>
          <a:xfrm>
            <a:off x="1514856" y="753384"/>
            <a:ext cx="1127760" cy="240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New Buses added in our fleet of 80 Buses</a:t>
            </a:r>
            <a:endParaRPr lang="en-IN" sz="1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CC1FD8-0602-A8DF-CCF6-9642E1C194A0}"/>
              </a:ext>
            </a:extLst>
          </p:cNvPr>
          <p:cNvSpPr txBox="1">
            <a:spLocks/>
          </p:cNvSpPr>
          <p:nvPr/>
        </p:nvSpPr>
        <p:spPr>
          <a:xfrm>
            <a:off x="950976" y="3421729"/>
            <a:ext cx="1127760" cy="240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STP Plant </a:t>
            </a:r>
            <a:endParaRPr lang="en-IN" sz="1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D84967-6DA0-B86C-E169-86E2D9D46078}"/>
              </a:ext>
            </a:extLst>
          </p:cNvPr>
          <p:cNvSpPr txBox="1">
            <a:spLocks/>
          </p:cNvSpPr>
          <p:nvPr/>
        </p:nvSpPr>
        <p:spPr>
          <a:xfrm>
            <a:off x="5505229" y="962811"/>
            <a:ext cx="1127760" cy="4071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250 KW Solar power generation</a:t>
            </a:r>
            <a:endParaRPr lang="en-IN" sz="1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B853381-F367-60CE-6BB3-EFB688478009}"/>
              </a:ext>
            </a:extLst>
          </p:cNvPr>
          <p:cNvSpPr txBox="1">
            <a:spLocks/>
          </p:cNvSpPr>
          <p:nvPr/>
        </p:nvSpPr>
        <p:spPr>
          <a:xfrm>
            <a:off x="9302496" y="374904"/>
            <a:ext cx="1127760" cy="5919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/>
              <a:t>1.25 Lacs Sq. Ft. Sports ground development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3462137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F6FAF-B5D5-14C9-8A3B-0BF399AF6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71A0E-25A2-3F8E-F547-5CDBC92C5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5920" y="235394"/>
            <a:ext cx="1127760" cy="240094"/>
          </a:xfrm>
        </p:spPr>
        <p:txBody>
          <a:bodyPr>
            <a:noAutofit/>
          </a:bodyPr>
          <a:lstStyle/>
          <a:p>
            <a:r>
              <a:rPr lang="en-US" sz="1000" dirty="0"/>
              <a:t>Banner 1</a:t>
            </a:r>
            <a:endParaRPr lang="en-IN" sz="1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C3E942-42A4-1129-CC6A-E5D7043E7E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976" y="621792"/>
            <a:ext cx="10378440" cy="5641848"/>
          </a:xfrm>
        </p:spPr>
        <p:txBody>
          <a:bodyPr/>
          <a:lstStyle/>
          <a:p>
            <a:r>
              <a:rPr lang="en-US" dirty="0"/>
              <a:t>   Sports @ </a:t>
            </a:r>
            <a:r>
              <a:rPr lang="en-US" dirty="0" err="1"/>
              <a:t>Vidyawadi</a:t>
            </a:r>
            <a:r>
              <a:rPr lang="en-US" dirty="0"/>
              <a:t> campus</a:t>
            </a:r>
            <a:endParaRPr lang="en-IN" dirty="0"/>
          </a:p>
        </p:txBody>
      </p:sp>
      <p:pic>
        <p:nvPicPr>
          <p:cNvPr id="7" name="Picture 6" descr="A group of people playing volleyball&#10;&#10;AI-generated content may be incorrect.">
            <a:extLst>
              <a:ext uri="{FF2B5EF4-FFF2-40B4-BE49-F238E27FC236}">
                <a16:creationId xmlns:a16="http://schemas.microsoft.com/office/drawing/2014/main" id="{5A506644-D339-024F-5634-C0F942A29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29" y="3895344"/>
            <a:ext cx="3491838" cy="2251744"/>
          </a:xfrm>
          <a:prstGeom prst="rect">
            <a:avLst/>
          </a:prstGeom>
        </p:spPr>
      </p:pic>
      <p:pic>
        <p:nvPicPr>
          <p:cNvPr id="9" name="Picture 8" descr="A group of soldiers in uniform shooting guns&#10;&#10;AI-generated content may be incorrect.">
            <a:extLst>
              <a:ext uri="{FF2B5EF4-FFF2-40B4-BE49-F238E27FC236}">
                <a16:creationId xmlns:a16="http://schemas.microsoft.com/office/drawing/2014/main" id="{725FBBD1-1DFD-35AD-0017-DE5F55B04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90" y="4041648"/>
            <a:ext cx="3128733" cy="20858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FE637C-A3C5-01B9-8273-DD8E0D9C4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500" y="3865771"/>
            <a:ext cx="3555656" cy="2370437"/>
          </a:xfrm>
          <a:prstGeom prst="rect">
            <a:avLst/>
          </a:prstGeom>
        </p:spPr>
      </p:pic>
      <p:pic>
        <p:nvPicPr>
          <p:cNvPr id="25" name="Picture 24" descr="Several pictures of people playing chess&#10;&#10;AI-generated content may be incorrect.">
            <a:extLst>
              <a:ext uri="{FF2B5EF4-FFF2-40B4-BE49-F238E27FC236}">
                <a16:creationId xmlns:a16="http://schemas.microsoft.com/office/drawing/2014/main" id="{DA3C3F19-E196-F958-8000-5C4C02B67E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" t="15831" r="45070" b="64912"/>
          <a:stretch>
            <a:fillRect/>
          </a:stretch>
        </p:blipFill>
        <p:spPr>
          <a:xfrm>
            <a:off x="950976" y="1302503"/>
            <a:ext cx="3328128" cy="21264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D73EA84-9598-91E1-629B-3C820D774A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032" y="795728"/>
            <a:ext cx="1873467" cy="2939063"/>
          </a:xfrm>
          <a:prstGeom prst="rect">
            <a:avLst/>
          </a:prstGeom>
        </p:spPr>
      </p:pic>
      <p:pic>
        <p:nvPicPr>
          <p:cNvPr id="29" name="Picture 28" descr="A person playing cricket in a net&#10;&#10;AI-generated content may be incorrect.">
            <a:extLst>
              <a:ext uri="{FF2B5EF4-FFF2-40B4-BE49-F238E27FC236}">
                <a16:creationId xmlns:a16="http://schemas.microsoft.com/office/drawing/2014/main" id="{69936F0C-CCC7-235B-6F28-45C05EEEDB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88" y="1260392"/>
            <a:ext cx="3126312" cy="208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25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5F09-E1CF-5397-974C-40D0DA33F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5851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 descr="A group of people in a field&#10;&#10;AI-generated content may be incorrect.">
            <a:extLst>
              <a:ext uri="{FF2B5EF4-FFF2-40B4-BE49-F238E27FC236}">
                <a16:creationId xmlns:a16="http://schemas.microsoft.com/office/drawing/2014/main" id="{BD0BD795-089E-A29E-3ADB-EE1C3B1F7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551" y="3637898"/>
            <a:ext cx="8936736" cy="3053324"/>
          </a:xfrm>
        </p:spPr>
      </p:pic>
      <p:pic>
        <p:nvPicPr>
          <p:cNvPr id="6" name="Picture 5" descr="A group of people in blue shirts&#10;&#10;AI-generated content may be incorrect.">
            <a:extLst>
              <a:ext uri="{FF2B5EF4-FFF2-40B4-BE49-F238E27FC236}">
                <a16:creationId xmlns:a16="http://schemas.microsoft.com/office/drawing/2014/main" id="{E39F5C7C-F378-1D6E-0DCF-5F2E81F78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5" y="1234440"/>
            <a:ext cx="8893112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87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283</Words>
  <Application>Microsoft Office PowerPoint</Application>
  <PresentationFormat>Widescreen</PresentationFormat>
  <Paragraphs>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Banner 1</vt:lpstr>
      <vt:lpstr>Banner  2</vt:lpstr>
      <vt:lpstr>Banner 3</vt:lpstr>
      <vt:lpstr>PowerPoint Presentation</vt:lpstr>
      <vt:lpstr>Banner 5</vt:lpstr>
      <vt:lpstr>Banner 1</vt:lpstr>
      <vt:lpstr>Banner 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alka choudhary</dc:creator>
  <cp:lastModifiedBy>alka choudhary</cp:lastModifiedBy>
  <cp:revision>48</cp:revision>
  <dcterms:created xsi:type="dcterms:W3CDTF">2025-12-20T06:08:45Z</dcterms:created>
  <dcterms:modified xsi:type="dcterms:W3CDTF">2025-12-21T06:35:57Z</dcterms:modified>
</cp:coreProperties>
</file>